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7" r:id="rId13"/>
    <p:sldId id="267" r:id="rId14"/>
    <p:sldId id="268" r:id="rId15"/>
    <p:sldId id="272" r:id="rId16"/>
    <p:sldId id="270" r:id="rId17"/>
    <p:sldId id="269" r:id="rId18"/>
    <p:sldId id="271" r:id="rId19"/>
    <p:sldId id="273" r:id="rId20"/>
    <p:sldId id="27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8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42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68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21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04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08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79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618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9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15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9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4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7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4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48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93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3D6F1D6-C4DB-4A09-9EF2-EBA7F499A046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AA142D2-8671-41E6-9709-A89B03AB0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81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59" y="5187900"/>
            <a:ext cx="5319850" cy="167010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229757"/>
            <a:ext cx="45204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B0F0"/>
                </a:solidFill>
                <a:latin typeface="Agency FB" panose="020B0503020202020204" pitchFamily="34" charset="0"/>
              </a:rPr>
              <a:t>Transcendence 2017</a:t>
            </a:r>
          </a:p>
          <a:p>
            <a:endParaRPr lang="en-US" sz="2000" dirty="0" smtClean="0">
              <a:solidFill>
                <a:srgbClr val="00B0F0"/>
              </a:solidFill>
              <a:latin typeface="Agency FB" panose="020B0503020202020204" pitchFamily="34" charset="0"/>
            </a:endParaRPr>
          </a:p>
          <a:p>
            <a:r>
              <a:rPr lang="en-US" sz="2000" dirty="0" smtClean="0">
                <a:solidFill>
                  <a:srgbClr val="00B0F0"/>
                </a:solidFill>
                <a:latin typeface="Agency FB" panose="020B0503020202020204" pitchFamily="34" charset="0"/>
              </a:rPr>
              <a:t>Colonization of mars</a:t>
            </a:r>
          </a:p>
          <a:p>
            <a:endParaRPr lang="en-US" sz="2000" dirty="0" smtClean="0">
              <a:solidFill>
                <a:srgbClr val="00B0F0"/>
              </a:solidFill>
              <a:latin typeface="Agency FB" panose="020B0503020202020204" pitchFamily="34" charset="0"/>
            </a:endParaRPr>
          </a:p>
          <a:p>
            <a:r>
              <a:rPr lang="en-US" sz="2000" dirty="0" smtClean="0">
                <a:solidFill>
                  <a:srgbClr val="00B0F0"/>
                </a:solidFill>
                <a:latin typeface="Agency FB" panose="020B0503020202020204" pitchFamily="34" charset="0"/>
              </a:rPr>
              <a:t>Presenter: Ashwin Sivakumar  </a:t>
            </a:r>
            <a:endParaRPr lang="en-US" sz="2000" dirty="0">
              <a:solidFill>
                <a:srgbClr val="00B0F0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571822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Image res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568" y="1073099"/>
            <a:ext cx="6667500" cy="411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night and 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611" y="5270961"/>
            <a:ext cx="1321098" cy="132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056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7000">
              <a:schemeClr val="accent1">
                <a:lumMod val="75000"/>
              </a:schemeClr>
            </a:gs>
            <a:gs pos="59000">
              <a:srgbClr val="FFC000"/>
            </a:gs>
            <a:gs pos="0">
              <a:schemeClr val="accent5">
                <a:lumMod val="75000"/>
              </a:schemeClr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207" y="534572"/>
            <a:ext cx="10131425" cy="1308296"/>
          </a:xfrm>
        </p:spPr>
        <p:txBody>
          <a:bodyPr/>
          <a:lstStyle/>
          <a:p>
            <a:r>
              <a:rPr lang="en-US" sz="3200" dirty="0" smtClean="0"/>
              <a:t>Terraforming of mars is the process of transforming the Martian climate habitable by us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32" y="1559169"/>
            <a:ext cx="10058400" cy="24824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65330" y="4290646"/>
            <a:ext cx="461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Artist’s Conception on Stages of Terraforming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721498" y="6581001"/>
            <a:ext cx="34705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https://en.wikipedia.org/wiki/Terraforming_of_Mars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Terraforming 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869" y="323558"/>
            <a:ext cx="10131425" cy="532696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Importing Ammonia – to increase global warming </a:t>
            </a:r>
          </a:p>
          <a:p>
            <a:r>
              <a:rPr lang="en-US" sz="2800" dirty="0" smtClean="0"/>
              <a:t>Importing Hydrocarbons – to act as the greenhouse effect</a:t>
            </a:r>
          </a:p>
          <a:p>
            <a:r>
              <a:rPr lang="en-US" sz="2800" dirty="0" smtClean="0"/>
              <a:t>Using Fluorine Compounds</a:t>
            </a:r>
          </a:p>
          <a:p>
            <a:r>
              <a:rPr lang="en-US" sz="2800" dirty="0" smtClean="0"/>
              <a:t>Use of Orbital Mirrors – to increase the amount of sunlight towards mars</a:t>
            </a:r>
          </a:p>
          <a:p>
            <a:r>
              <a:rPr lang="en-US" sz="2800" dirty="0" smtClean="0"/>
              <a:t> </a:t>
            </a:r>
            <a:r>
              <a:rPr lang="en-US" sz="2800" dirty="0" err="1" smtClean="0"/>
              <a:t>Ecopoeisis</a:t>
            </a:r>
            <a:r>
              <a:rPr lang="en-US" sz="2800" dirty="0"/>
              <a:t> </a:t>
            </a:r>
            <a:r>
              <a:rPr lang="en-US" sz="2800" dirty="0" smtClean="0"/>
              <a:t>– NASA and Techshot.inc are working together to produce cyanobacteria and algae for producing molecular oxygen. If this experiment works on mars, then they will propose to build large structures called </a:t>
            </a:r>
            <a:r>
              <a:rPr lang="en-US" sz="2800" dirty="0" err="1" smtClean="0"/>
              <a:t>biodomes</a:t>
            </a:r>
            <a:r>
              <a:rPr lang="en-US" sz="2800" dirty="0" smtClean="0"/>
              <a:t> to produce and harvest oxygen for the future generations.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8721498" y="6581001"/>
            <a:ext cx="34705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https://en.wikipedia.org/wiki/Terraforming_of_Mars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8821" y="6167903"/>
            <a:ext cx="469554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Pacifica Condensed" pitchFamily="2" charset="0"/>
              </a:rPr>
              <a:t>Possible methods of Terraforming </a:t>
            </a:r>
            <a:endParaRPr lang="en-US" sz="2400" dirty="0">
              <a:latin typeface="Pacifica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2816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SPAceX</a:t>
            </a:r>
            <a:r>
              <a:rPr lang="en-US" dirty="0" smtClean="0"/>
              <a:t> plans for colonizing mars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11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spacex.com/sites/all/themes/spacex2012/images/mars/mars-bfr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779" y="407647"/>
            <a:ext cx="8803811" cy="495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2" y="6236140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594166" y="6516468"/>
            <a:ext cx="2700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http://www.spacex.com/mars</a:t>
            </a:r>
          </a:p>
        </p:txBody>
      </p:sp>
    </p:spTree>
    <p:extLst>
      <p:ext uri="{BB962C8B-B14F-4D97-AF65-F5344CB8AC3E}">
        <p14:creationId xmlns:p14="http://schemas.microsoft.com/office/powerpoint/2010/main" val="59600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26" y="6278343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858129"/>
            <a:ext cx="10131425" cy="4933071"/>
          </a:xfrm>
        </p:spPr>
        <p:txBody>
          <a:bodyPr/>
          <a:lstStyle/>
          <a:p>
            <a:r>
              <a:rPr lang="en-US" sz="2800" dirty="0" smtClean="0"/>
              <a:t>The goal is to send a cargo mission to mars by 2022 </a:t>
            </a:r>
          </a:p>
          <a:p>
            <a:r>
              <a:rPr lang="en-US" sz="2800" dirty="0" smtClean="0"/>
              <a:t>The second mission which aims to send cargo and crew is scheduled for 2024 to build propellants and bases for future aircrafts</a:t>
            </a:r>
          </a:p>
          <a:p>
            <a:r>
              <a:rPr lang="en-US" sz="2800" dirty="0" smtClean="0"/>
              <a:t> </a:t>
            </a:r>
            <a:r>
              <a:rPr lang="en-US" sz="2800" dirty="0" smtClean="0"/>
              <a:t>Further missions will be planned frequently over the course of time</a:t>
            </a:r>
            <a:endParaRPr lang="en-US" sz="2800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94166" y="6516468"/>
            <a:ext cx="2700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http://www.spacex.com/mars</a:t>
            </a:r>
          </a:p>
        </p:txBody>
      </p:sp>
    </p:spTree>
    <p:extLst>
      <p:ext uri="{BB962C8B-B14F-4D97-AF65-F5344CB8AC3E}">
        <p14:creationId xmlns:p14="http://schemas.microsoft.com/office/powerpoint/2010/main" val="3653802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12" y="2500844"/>
            <a:ext cx="10961905" cy="29809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Big Falcon Rocket by SpaceX </a:t>
            </a:r>
            <a:endParaRPr lang="en-US" sz="2400" dirty="0">
              <a:latin typeface="Agency FB" panose="020B0503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6912" y="506437"/>
            <a:ext cx="109619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The Big Falcon Rocket was unveiled by SpaceX CEO Elon Musk, this will be the rocket of SpaceX which will be used in the mission to mars.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It is a privately funded reusable launch vehicle</a:t>
            </a:r>
            <a:endParaRPr lang="en-US" sz="2800" dirty="0"/>
          </a:p>
        </p:txBody>
      </p:sp>
      <p:pic>
        <p:nvPicPr>
          <p:cNvPr id="6" name="Picture 2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5163" y="6279672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055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74" y="335357"/>
            <a:ext cx="11695238" cy="4752381"/>
          </a:xfrm>
          <a:prstGeom prst="rect">
            <a:avLst/>
          </a:prstGeom>
        </p:spPr>
      </p:pic>
      <p:pic>
        <p:nvPicPr>
          <p:cNvPr id="3" name="Picture 2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26" y="6278343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451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11" y="351823"/>
            <a:ext cx="11828571" cy="4438095"/>
          </a:xfrm>
          <a:prstGeom prst="rect">
            <a:avLst/>
          </a:prstGeom>
        </p:spPr>
      </p:pic>
      <p:pic>
        <p:nvPicPr>
          <p:cNvPr id="3" name="Picture 2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26" y="6278343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47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716" y="2104398"/>
            <a:ext cx="6016283" cy="27197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12" y="2427646"/>
            <a:ext cx="4565971" cy="20732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8821" y="6167903"/>
            <a:ext cx="698858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Stages of colonization of mars by </a:t>
            </a:r>
            <a:r>
              <a:rPr lang="en-US" sz="2400" dirty="0">
                <a:latin typeface="Agency FB" panose="020B0503020202020204" pitchFamily="34" charset="0"/>
              </a:rPr>
              <a:t>S</a:t>
            </a:r>
            <a:r>
              <a:rPr lang="en-US" sz="2400" dirty="0" smtClean="0">
                <a:latin typeface="Agency FB" panose="020B0503020202020204" pitchFamily="34" charset="0"/>
              </a:rPr>
              <a:t>paceX </a:t>
            </a:r>
            <a:endParaRPr lang="en-US" sz="2400" dirty="0">
              <a:latin typeface="Agency FB" panose="020B0503020202020204" pitchFamily="34" charset="0"/>
            </a:endParaRPr>
          </a:p>
        </p:txBody>
      </p:sp>
      <p:pic>
        <p:nvPicPr>
          <p:cNvPr id="5" name="Picture 4" descr="H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366" y="6279672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71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6912" y="407963"/>
            <a:ext cx="1137062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 The BFR Rocket will enter the mars atmosphere at a velocity of 7.5 kilometers per second and decelerates aerodynamically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The heat shield can withstand entries to the Martian atmosphere. But the entry is so hot that there may be an wear and tear of the heat shield.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172" y="2324754"/>
            <a:ext cx="8136296" cy="3782321"/>
          </a:xfrm>
          <a:prstGeom prst="rect">
            <a:avLst/>
          </a:prstGeom>
        </p:spPr>
      </p:pic>
      <p:pic>
        <p:nvPicPr>
          <p:cNvPr id="4" name="Picture 3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350" y="6390884"/>
            <a:ext cx="1885950" cy="2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8821" y="6167903"/>
            <a:ext cx="698858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Pacifica Condensed" pitchFamily="2" charset="0"/>
              </a:rPr>
              <a:t>Possible Landing of the BFR rocket in mars </a:t>
            </a:r>
            <a:endParaRPr lang="en-US" sz="2400" dirty="0">
              <a:latin typeface="Pacifica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2886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8942" y="5862918"/>
            <a:ext cx="5181600" cy="82475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8942" y="5918230"/>
            <a:ext cx="4876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INTRODUCTION TO MARS</a:t>
            </a:r>
            <a:endParaRPr lang="en-US" sz="44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7882" y="842682"/>
            <a:ext cx="670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Mars is the 4</a:t>
            </a:r>
            <a:r>
              <a:rPr lang="en-US" sz="3200" baseline="30000" dirty="0" smtClean="0"/>
              <a:t>th</a:t>
            </a:r>
            <a:r>
              <a:rPr lang="en-US" sz="3200" dirty="0" smtClean="0"/>
              <a:t> planet from the sun and the second smallest in the solar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Has 2 natural satellites: </a:t>
            </a:r>
            <a:r>
              <a:rPr lang="en-US" sz="3200" dirty="0" err="1" smtClean="0"/>
              <a:t>Phobos</a:t>
            </a:r>
            <a:r>
              <a:rPr lang="en-US" sz="3200" dirty="0"/>
              <a:t> </a:t>
            </a:r>
            <a:r>
              <a:rPr lang="en-US" sz="3200" dirty="0" smtClean="0"/>
              <a:t>and Deimos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Known as red planet</a:t>
            </a:r>
          </a:p>
        </p:txBody>
      </p:sp>
      <p:pic>
        <p:nvPicPr>
          <p:cNvPr id="2052" name="Picture 4" descr="Image res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964" y="630703"/>
            <a:ext cx="5079813" cy="507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02929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7625" y="520505"/>
            <a:ext cx="106211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The Mission to mars will be possible in the future</a:t>
            </a:r>
            <a:r>
              <a:rPr lang="en-US" sz="3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The current rocket mission can only send professional astronauts and wealthy aspirants who want to travel to mars. </a:t>
            </a:r>
            <a:endParaRPr lang="en-US" sz="3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With proper funding and research in the field of science and technology, we can get faster results of the </a:t>
            </a:r>
            <a:r>
              <a:rPr lang="en-US" sz="3600" dirty="0" smtClean="0"/>
              <a:t>same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By the 2070s there is a possibility when we can travel to mars at our own will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Conclusion</a:t>
            </a:r>
            <a:r>
              <a:rPr lang="en-US" sz="2400" dirty="0" smtClean="0">
                <a:latin typeface="Pacifica Condensed" pitchFamily="2" charset="0"/>
              </a:rPr>
              <a:t> </a:t>
            </a:r>
            <a:endParaRPr lang="en-US" sz="2400" dirty="0">
              <a:latin typeface="Pacifica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441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6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3429000"/>
            <a:ext cx="12192000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TIMELINE OF ACTIVITIES ON MARS </a:t>
            </a:r>
            <a:endParaRPr lang="en-US" sz="2400" dirty="0">
              <a:latin typeface="Agency FB" panose="020B0503020202020204" pitchFamily="34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576365" y="213487"/>
            <a:ext cx="0" cy="3644348"/>
          </a:xfrm>
          <a:prstGeom prst="line">
            <a:avLst/>
          </a:prstGeom>
          <a:ln w="38100" cap="rnd">
            <a:prstDash val="sysDot"/>
            <a:round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344699" y="3190852"/>
            <a:ext cx="457853" cy="45388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455515" y="3293970"/>
            <a:ext cx="266700" cy="247650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68822" y="185753"/>
            <a:ext cx="2353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Christian Huygens discovered mars </a:t>
            </a:r>
            <a:endParaRPr lang="en-US" sz="2400" dirty="0">
              <a:solidFill>
                <a:srgbClr val="92D050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4270139" y="2797258"/>
            <a:ext cx="2" cy="2883565"/>
          </a:xfrm>
          <a:prstGeom prst="line">
            <a:avLst/>
          </a:prstGeom>
          <a:ln w="38100" cap="rnd">
            <a:prstDash val="sysDot"/>
            <a:round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4032782" y="3202057"/>
            <a:ext cx="457853" cy="45388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4944" y="3305175"/>
            <a:ext cx="266700" cy="247650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674230" y="3411109"/>
            <a:ext cx="82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2D050"/>
                </a:solidFill>
              </a:rPr>
              <a:t>1659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94958" y="3423276"/>
            <a:ext cx="82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2D050"/>
                </a:solidFill>
              </a:rPr>
              <a:t>1971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162612" y="3897580"/>
            <a:ext cx="2167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Mariner 9 becomes the first artificial satellite to orbit around mars. </a:t>
            </a:r>
            <a:endParaRPr lang="en-US" sz="2400" dirty="0">
              <a:solidFill>
                <a:srgbClr val="92D050"/>
              </a:solidFill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6201028" y="152825"/>
            <a:ext cx="3639" cy="3765671"/>
          </a:xfrm>
          <a:prstGeom prst="line">
            <a:avLst/>
          </a:prstGeom>
          <a:ln w="38100" cap="rnd">
            <a:prstDash val="sysDot"/>
            <a:round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5972102" y="3202057"/>
            <a:ext cx="457853" cy="45388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6096000" y="3305175"/>
            <a:ext cx="266700" cy="247650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293036" y="3434725"/>
            <a:ext cx="82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2D050"/>
                </a:solidFill>
              </a:rPr>
              <a:t>2012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29678" y="226238"/>
            <a:ext cx="2353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NASA’s curiosity rover lands on the </a:t>
            </a:r>
            <a:r>
              <a:rPr lang="en-US" sz="2400" dirty="0">
                <a:solidFill>
                  <a:srgbClr val="92D050"/>
                </a:solidFill>
              </a:rPr>
              <a:t>G</a:t>
            </a:r>
            <a:r>
              <a:rPr lang="en-US" sz="2400" dirty="0" smtClean="0">
                <a:solidFill>
                  <a:srgbClr val="92D050"/>
                </a:solidFill>
              </a:rPr>
              <a:t>ale crater on Mars. </a:t>
            </a:r>
            <a:endParaRPr lang="en-US" sz="2400" dirty="0">
              <a:solidFill>
                <a:srgbClr val="92D050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7590819" y="2782457"/>
            <a:ext cx="185" cy="3304006"/>
          </a:xfrm>
          <a:prstGeom prst="line">
            <a:avLst/>
          </a:prstGeom>
          <a:ln w="38100" cap="rnd">
            <a:prstDash val="sysDot"/>
            <a:round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376350" y="3202057"/>
            <a:ext cx="457853" cy="45388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7483246" y="3305175"/>
            <a:ext cx="266700" cy="247650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4812793" y="4452115"/>
            <a:ext cx="28331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Mars Orbiter Mission is the first Indian </a:t>
            </a:r>
            <a:r>
              <a:rPr lang="en-US" sz="2400" dirty="0" smtClean="0">
                <a:solidFill>
                  <a:srgbClr val="92D050"/>
                </a:solidFill>
              </a:rPr>
              <a:t>satellite to </a:t>
            </a:r>
            <a:r>
              <a:rPr lang="en-US" sz="2400" dirty="0" smtClean="0">
                <a:solidFill>
                  <a:srgbClr val="92D050"/>
                </a:solidFill>
              </a:rPr>
              <a:t>orbit mars. </a:t>
            </a:r>
            <a:endParaRPr lang="en-US" sz="2400" dirty="0">
              <a:solidFill>
                <a:srgbClr val="92D05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737968" y="3460072"/>
            <a:ext cx="82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2D050"/>
                </a:solidFill>
              </a:rPr>
              <a:t>2014</a:t>
            </a:r>
            <a:endParaRPr lang="en-US" b="1" dirty="0">
              <a:solidFill>
                <a:srgbClr val="92D050"/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8778182" y="226238"/>
            <a:ext cx="29531" cy="3631597"/>
          </a:xfrm>
          <a:prstGeom prst="line">
            <a:avLst/>
          </a:prstGeom>
          <a:ln w="38100" cap="rnd">
            <a:prstDash val="sysDot"/>
            <a:round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8564020" y="3201554"/>
            <a:ext cx="457853" cy="453886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673869" y="3304672"/>
            <a:ext cx="266700" cy="247650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942496" y="3486310"/>
            <a:ext cx="82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2D050"/>
                </a:solidFill>
              </a:rPr>
              <a:t>2017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330148" y="188626"/>
            <a:ext cx="256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SpaceX CEO Elon Musk unveils plans to send people to mars by 2022</a:t>
            </a:r>
            <a:endParaRPr lang="en-US" sz="24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96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5" grpId="0"/>
      <p:bldP spid="35" grpId="0"/>
      <p:bldP spid="36" grpId="0"/>
      <p:bldP spid="40" grpId="0"/>
      <p:bldP spid="23" grpId="0"/>
      <p:bldP spid="27" grpId="0"/>
      <p:bldP spid="37" grpId="0"/>
      <p:bldP spid="39" grpId="0"/>
      <p:bldP spid="49" grpId="0"/>
      <p:bldP spid="5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3557" y="886265"/>
            <a:ext cx="11113476" cy="486287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Agency FB" panose="020B0503020202020204" pitchFamily="34" charset="0"/>
              </a:rPr>
              <a:t>Ensuring the survival of our species</a:t>
            </a:r>
          </a:p>
          <a:p>
            <a:r>
              <a:rPr lang="en-US" sz="5400" dirty="0" smtClean="0">
                <a:latin typeface="Agency FB" panose="020B0503020202020204" pitchFamily="34" charset="0"/>
              </a:rPr>
              <a:t>2. Discovering life on mars</a:t>
            </a:r>
          </a:p>
          <a:p>
            <a:r>
              <a:rPr lang="en-US" sz="5400" dirty="0" smtClean="0">
                <a:latin typeface="Agency FB" panose="020B0503020202020204" pitchFamily="34" charset="0"/>
              </a:rPr>
              <a:t>3. Improving the life on earth </a:t>
            </a:r>
          </a:p>
          <a:p>
            <a:r>
              <a:rPr lang="en-US" sz="5400" dirty="0" smtClean="0">
                <a:latin typeface="Agency FB" panose="020B0503020202020204" pitchFamily="34" charset="0"/>
              </a:rPr>
              <a:t>4.Growing as a species </a:t>
            </a:r>
          </a:p>
          <a:p>
            <a:r>
              <a:rPr lang="en-US" sz="5400" dirty="0" smtClean="0">
                <a:latin typeface="Agency FB" panose="020B0503020202020204" pitchFamily="34" charset="0"/>
              </a:rPr>
              <a:t>5. Political and economic leadership</a:t>
            </a:r>
          </a:p>
          <a:p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323557" y="5749135"/>
            <a:ext cx="517691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effectLst>
                  <a:glow>
                    <a:schemeClr val="accent1"/>
                  </a:glow>
                </a:effectLst>
                <a:latin typeface="Agency FB" panose="020B0503020202020204" pitchFamily="34" charset="0"/>
              </a:rPr>
              <a:t>Why Colonize </a:t>
            </a:r>
            <a:r>
              <a:rPr lang="en-US" sz="3600" dirty="0" smtClean="0">
                <a:effectLst>
                  <a:glow>
                    <a:schemeClr val="accent1"/>
                  </a:glow>
                </a:effectLst>
                <a:latin typeface="Agency FB" panose="020B0503020202020204" pitchFamily="34" charset="0"/>
              </a:rPr>
              <a:t>Mars?  </a:t>
            </a:r>
            <a:endParaRPr lang="en-US" sz="3600" dirty="0">
              <a:effectLst>
                <a:glow>
                  <a:schemeClr val="accent1"/>
                </a:glo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32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098" y="717452"/>
            <a:ext cx="98473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SpaceX  is planning for a Manned Mars landing by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Mars One is planning for a permanent mars colonization by 2032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US government is planning for a non colonizing return trip in the 2030s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Russian Government is planning for non colonizing return trip by the year 2030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749455" y="6581001"/>
            <a:ext cx="34425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https://en.wikipedia.org/wiki/Colonization_of_Mars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8822" y="6167903"/>
            <a:ext cx="802959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Plans for Colonization by space organizations 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0400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300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4000">
              <a:schemeClr val="bg2">
                <a:shade val="100000"/>
                <a:hueMod val="100000"/>
                <a:satMod val="110000"/>
                <a:lumMod val="130000"/>
              </a:schemeClr>
            </a:gs>
            <a:gs pos="86000">
              <a:schemeClr val="accent6">
                <a:lumMod val="75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85801" y="464235"/>
            <a:ext cx="10131425" cy="5326966"/>
          </a:xfrm>
        </p:spPr>
        <p:txBody>
          <a:bodyPr/>
          <a:lstStyle/>
          <a:p>
            <a:r>
              <a:rPr lang="en-US" sz="3200" dirty="0" smtClean="0"/>
              <a:t>A Solar day in mars is 24 hours and 39 minutes. </a:t>
            </a:r>
          </a:p>
          <a:p>
            <a:r>
              <a:rPr lang="en-US" sz="3200" dirty="0" smtClean="0"/>
              <a:t>Mars has a slightly smaller surface area compared to the earth </a:t>
            </a:r>
          </a:p>
          <a:p>
            <a:r>
              <a:rPr lang="en-US" sz="3200" dirty="0" smtClean="0"/>
              <a:t>Mars has seasons similar to the earth </a:t>
            </a:r>
          </a:p>
          <a:p>
            <a:r>
              <a:rPr lang="en-US" sz="3200" dirty="0" smtClean="0"/>
              <a:t>Recent observations of NASA Mars Reconnaissance Orbiter, ESA’s Mars Express, and NASA Phoenix Lander have confirmed the presence of water on mars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749455" y="6581001"/>
            <a:ext cx="34425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https://en.wikipedia.org/wiki/Colonization_of_Mars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Similarities of mars to earth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8387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D62A1"/>
            </a:gs>
            <a:gs pos="55000">
              <a:schemeClr val="accent5">
                <a:lumMod val="75000"/>
              </a:schemeClr>
            </a:gs>
            <a:gs pos="0">
              <a:schemeClr val="accent6">
                <a:lumMod val="75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1" y="464235"/>
                <a:ext cx="10131425" cy="5326966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 smtClean="0"/>
                  <a:t>Plant and animals generally cannot survive on mars due to its extreme conditions. </a:t>
                </a:r>
              </a:p>
              <a:p>
                <a:r>
                  <a:rPr lang="en-US" sz="2400" dirty="0" smtClean="0"/>
                  <a:t>The presence of microgravity has a possibility of causing muscle loss and bone demineralization</a:t>
                </a:r>
              </a:p>
              <a:p>
                <a:r>
                  <a:rPr lang="en-US" sz="2400" dirty="0" smtClean="0"/>
                  <a:t>Mars is much colder than the earth with mean temperatures from -87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sz="2400" dirty="0" smtClean="0"/>
                  <a:t> to -5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sz="2400" dirty="0" smtClean="0"/>
                  <a:t> </a:t>
                </a:r>
              </a:p>
              <a:p>
                <a:r>
                  <a:rPr lang="en-US" sz="2400" dirty="0" smtClean="0"/>
                  <a:t>Water on mars only occurs under certain conditions </a:t>
                </a:r>
              </a:p>
              <a:p>
                <a:r>
                  <a:rPr lang="en-US" sz="2400" dirty="0" smtClean="0"/>
                  <a:t>Mars is 52% farther from the earth resulting in the lack of sunlight  </a:t>
                </a:r>
              </a:p>
              <a:p>
                <a:r>
                  <a:rPr lang="en-US" sz="2400" dirty="0" smtClean="0"/>
                  <a:t>Cosmic rays are likely to enter the Martian surface easily</a:t>
                </a:r>
              </a:p>
              <a:p>
                <a:r>
                  <a:rPr lang="en-US" sz="2400" dirty="0" smtClean="0"/>
                  <a:t>The thin atmosphere does not filter out ultraviolet sunlight</a:t>
                </a:r>
              </a:p>
              <a:p>
                <a:r>
                  <a:rPr lang="en-US" sz="2400" dirty="0" smtClean="0"/>
                  <a:t>Carbon Dioxide content is 95% while oxygen content is only 0.4%, This can lead to hypercapnia which is the poisoning due to carbon dioxide.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1" y="464235"/>
                <a:ext cx="10131425" cy="5326966"/>
              </a:xfrm>
              <a:blipFill rotWithShape="0">
                <a:blip r:embed="rId2"/>
                <a:stretch>
                  <a:fillRect l="-843" t="-1259" r="-1325" b="-3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8749455" y="6581001"/>
            <a:ext cx="34425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https://en.wikipedia.org/wiki/Colonization_of_Mars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Dissimilarities of mars to earth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3515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0">
              <a:srgbClr val="92D050"/>
            </a:gs>
            <a:gs pos="87000">
              <a:schemeClr val="accent5">
                <a:lumMod val="75000"/>
              </a:schemeClr>
            </a:gs>
            <a:gs pos="50000">
              <a:srgbClr val="00B0F0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351693"/>
            <a:ext cx="10131425" cy="5439508"/>
          </a:xfrm>
        </p:spPr>
        <p:txBody>
          <a:bodyPr/>
          <a:lstStyle/>
          <a:p>
            <a:r>
              <a:rPr lang="en-US" sz="2800" dirty="0" smtClean="0"/>
              <a:t>Difference in gravity will result in the weakening bones and Muscles </a:t>
            </a:r>
          </a:p>
          <a:p>
            <a:r>
              <a:rPr lang="en-US" sz="2800" dirty="0" smtClean="0"/>
              <a:t>the thin atmosphere is likely to cause cancer</a:t>
            </a:r>
          </a:p>
          <a:p>
            <a:r>
              <a:rPr lang="en-US" sz="2800" dirty="0" smtClean="0"/>
              <a:t>The crew on the journey to mars will be isolated from the rest of humanity for around 2 ½ years which is likely to affect psychological health,  the 2 way communication from the earth to mars is 44 minutes </a:t>
            </a:r>
          </a:p>
          <a:p>
            <a:r>
              <a:rPr lang="en-US" sz="2800" dirty="0" smtClean="0"/>
              <a:t>Osteoporosis and Cardiovascular diseases is likely to be caused. </a:t>
            </a:r>
            <a:endParaRPr lang="en-US" sz="2800" dirty="0"/>
          </a:p>
          <a:p>
            <a:r>
              <a:rPr lang="en-US" sz="2800" dirty="0" smtClean="0"/>
              <a:t> As said, the poisoning due to Carbon Dioxide gas (Hypercapnia is likely to occur) 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49455" y="6581001"/>
            <a:ext cx="34425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https://en.wikipedia.org/wiki/Colonization_of_Mars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8822" y="6167903"/>
            <a:ext cx="4481848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Effect of human health on mars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458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36000">
              <a:srgbClr val="00B050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7386" y="133943"/>
            <a:ext cx="10131425" cy="541137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Habitats</a:t>
            </a:r>
          </a:p>
          <a:p>
            <a:r>
              <a:rPr lang="en-US" sz="2800" dirty="0" smtClean="0"/>
              <a:t>Storage facilities</a:t>
            </a:r>
          </a:p>
          <a:p>
            <a:r>
              <a:rPr lang="en-US" sz="2800" dirty="0" smtClean="0"/>
              <a:t>Shop workspaces</a:t>
            </a:r>
          </a:p>
          <a:p>
            <a:r>
              <a:rPr lang="en-US" sz="2800" dirty="0" smtClean="0"/>
              <a:t>Resource extraction equipment </a:t>
            </a:r>
          </a:p>
          <a:p>
            <a:r>
              <a:rPr lang="en-US" sz="2800" dirty="0" smtClean="0"/>
              <a:t>Equipment for energy production and energy storage</a:t>
            </a:r>
          </a:p>
          <a:p>
            <a:r>
              <a:rPr lang="en-US" sz="2800" dirty="0" smtClean="0"/>
              <a:t>Food Production spaces and equipment</a:t>
            </a:r>
          </a:p>
          <a:p>
            <a:r>
              <a:rPr lang="en-US" sz="2800" dirty="0" smtClean="0"/>
              <a:t>Propellant production requirement – to produce methane and hydrogen using Sabatier Reaction </a:t>
            </a:r>
          </a:p>
          <a:p>
            <a:r>
              <a:rPr lang="en-US" sz="2800" dirty="0" smtClean="0"/>
              <a:t>Communication equipment</a:t>
            </a:r>
          </a:p>
          <a:p>
            <a:r>
              <a:rPr lang="en-US" sz="2800" dirty="0" smtClean="0"/>
              <a:t>Fuels or other energy source for use with surface transportation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8749455" y="6581001"/>
            <a:ext cx="34425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https://en.wikipedia.org/wiki/Colonization_of_Mars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8822" y="6167903"/>
            <a:ext cx="5314526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gency FB" panose="020B0503020202020204" pitchFamily="34" charset="0"/>
              </a:rPr>
              <a:t>Equipment required for colonization </a:t>
            </a:r>
            <a:endParaRPr lang="en-US" sz="2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0273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1821</TotalTime>
  <Words>867</Words>
  <Application>Microsoft Office PowerPoint</Application>
  <PresentationFormat>Widescreen</PresentationFormat>
  <Paragraphs>98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Agency FB</vt:lpstr>
      <vt:lpstr>Arial</vt:lpstr>
      <vt:lpstr>Calibri</vt:lpstr>
      <vt:lpstr>Calibri Light</vt:lpstr>
      <vt:lpstr>Cambria Math</vt:lpstr>
      <vt:lpstr>Pacifica Condensed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SPAceX plans for colonizing mars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Sivakumar</dc:creator>
  <cp:lastModifiedBy>Ashwin Sivakumar</cp:lastModifiedBy>
  <cp:revision>52</cp:revision>
  <dcterms:created xsi:type="dcterms:W3CDTF">2017-11-05T14:59:05Z</dcterms:created>
  <dcterms:modified xsi:type="dcterms:W3CDTF">2017-11-08T01:25:53Z</dcterms:modified>
</cp:coreProperties>
</file>

<file path=docProps/thumbnail.jpeg>
</file>